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61" r:id="rId5"/>
    <p:sldId id="264" r:id="rId6"/>
    <p:sldId id="266" r:id="rId7"/>
    <p:sldId id="262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C0122-DA07-4CD3-B3C5-9BF177C294D1}" v="1110" dt="2024-04-05T03:55:45.885"/>
    <p1510:client id="{A21DECBA-F300-45EF-A512-E4D92E23DCD0}" v="744" dt="2024-04-05T19:23:16.199"/>
    <p1510:client id="{CEDD548F-2325-FD4B-81A1-36F3997617F9}" v="9" dt="2024-04-05T19:45:22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5CD8D-B1D9-4658-A4F0-38CA8D83ED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5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thub.ubc.ca/guides/github-instructor-guide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fetolocka.com.ar/cursos/aprende-a-programar-el-esp32-en-micropython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68ACACB-DD9E-4155-84BF-8E4D43DEC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9" name="Rectangle 108">
              <a:extLst>
                <a:ext uri="{FF2B5EF4-FFF2-40B4-BE49-F238E27FC236}">
                  <a16:creationId xmlns:a16="http://schemas.microsoft.com/office/drawing/2014/main" id="{8A7B0AF6-6256-4262-A76E-47B08EAB9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2">
              <a:extLst>
                <a:ext uri="{FF2B5EF4-FFF2-40B4-BE49-F238E27FC236}">
                  <a16:creationId xmlns:a16="http://schemas.microsoft.com/office/drawing/2014/main" id="{8034A3B1-2FBE-4771-84C6-797415E99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</a:blip>
          <a:srcRect t="6504" b="9202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F3AEE19-128A-4FF8-954B-A9724F42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13" name="Round Diagonal Corner Rectangle 7">
              <a:extLst>
                <a:ext uri="{FF2B5EF4-FFF2-40B4-BE49-F238E27FC236}">
                  <a16:creationId xmlns:a16="http://schemas.microsoft.com/office/drawing/2014/main" id="{80F57FCB-2163-4EF8-B6A7-023F6B877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7AB9C7F-4D09-4E13-BD9A-E5C14E37A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15" name="Freeform 32">
                <a:extLst>
                  <a:ext uri="{FF2B5EF4-FFF2-40B4-BE49-F238E27FC236}">
                    <a16:creationId xmlns:a16="http://schemas.microsoft.com/office/drawing/2014/main" id="{043B40A6-216C-4409-942A-16B4141973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33">
                <a:extLst>
                  <a:ext uri="{FF2B5EF4-FFF2-40B4-BE49-F238E27FC236}">
                    <a16:creationId xmlns:a16="http://schemas.microsoft.com/office/drawing/2014/main" id="{6F5ED6F5-BEC7-4798-943B-12105A5178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34">
                <a:extLst>
                  <a:ext uri="{FF2B5EF4-FFF2-40B4-BE49-F238E27FC236}">
                    <a16:creationId xmlns:a16="http://schemas.microsoft.com/office/drawing/2014/main" id="{45C6ABB9-CB59-444A-9A14-96A037BC4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37">
                <a:extLst>
                  <a:ext uri="{FF2B5EF4-FFF2-40B4-BE49-F238E27FC236}">
                    <a16:creationId xmlns:a16="http://schemas.microsoft.com/office/drawing/2014/main" id="{C5F74DA3-506A-4911-BADD-B5DADFA9C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35">
                <a:extLst>
                  <a:ext uri="{FF2B5EF4-FFF2-40B4-BE49-F238E27FC236}">
                    <a16:creationId xmlns:a16="http://schemas.microsoft.com/office/drawing/2014/main" id="{364BA096-7428-4C20-ABC8-CEBBC3E678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36">
                <a:extLst>
                  <a:ext uri="{FF2B5EF4-FFF2-40B4-BE49-F238E27FC236}">
                    <a16:creationId xmlns:a16="http://schemas.microsoft.com/office/drawing/2014/main" id="{25CA3B41-F8C1-48AF-B4B0-83A0E662A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38">
                <a:extLst>
                  <a:ext uri="{FF2B5EF4-FFF2-40B4-BE49-F238E27FC236}">
                    <a16:creationId xmlns:a16="http://schemas.microsoft.com/office/drawing/2014/main" id="{A2E4BFFC-0D72-4691-AC6F-6D446092C8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39">
                <a:extLst>
                  <a:ext uri="{FF2B5EF4-FFF2-40B4-BE49-F238E27FC236}">
                    <a16:creationId xmlns:a16="http://schemas.microsoft.com/office/drawing/2014/main" id="{7E81AA48-AA02-4008-9B21-B1BB050424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08B8F28E-CB03-4B11-8575-F1AB3A12A3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Rectangle 41">
                <a:extLst>
                  <a:ext uri="{FF2B5EF4-FFF2-40B4-BE49-F238E27FC236}">
                    <a16:creationId xmlns:a16="http://schemas.microsoft.com/office/drawing/2014/main" id="{6F2B917E-B873-4E35-8D18-F116784B50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32">
                <a:extLst>
                  <a:ext uri="{FF2B5EF4-FFF2-40B4-BE49-F238E27FC236}">
                    <a16:creationId xmlns:a16="http://schemas.microsoft.com/office/drawing/2014/main" id="{DA0EBFF7-C330-4AEE-806E-6A2D745425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33">
                <a:extLst>
                  <a:ext uri="{FF2B5EF4-FFF2-40B4-BE49-F238E27FC236}">
                    <a16:creationId xmlns:a16="http://schemas.microsoft.com/office/drawing/2014/main" id="{2A66CF61-D72F-4E03-B74E-4BDD67D1CA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34">
                <a:extLst>
                  <a:ext uri="{FF2B5EF4-FFF2-40B4-BE49-F238E27FC236}">
                    <a16:creationId xmlns:a16="http://schemas.microsoft.com/office/drawing/2014/main" id="{04DE5338-105A-4EB0-8FE2-D41DC2F984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37">
                <a:extLst>
                  <a:ext uri="{FF2B5EF4-FFF2-40B4-BE49-F238E27FC236}">
                    <a16:creationId xmlns:a16="http://schemas.microsoft.com/office/drawing/2014/main" id="{C9A1C85F-5B5B-47FA-8C0C-66F75C2741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35">
                <a:extLst>
                  <a:ext uri="{FF2B5EF4-FFF2-40B4-BE49-F238E27FC236}">
                    <a16:creationId xmlns:a16="http://schemas.microsoft.com/office/drawing/2014/main" id="{75F79533-DD24-4E6A-83A1-9E21DF5651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36">
                <a:extLst>
                  <a:ext uri="{FF2B5EF4-FFF2-40B4-BE49-F238E27FC236}">
                    <a16:creationId xmlns:a16="http://schemas.microsoft.com/office/drawing/2014/main" id="{376D6142-024F-4BD4-95B7-A6D05EF593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38">
                <a:extLst>
                  <a:ext uri="{FF2B5EF4-FFF2-40B4-BE49-F238E27FC236}">
                    <a16:creationId xmlns:a16="http://schemas.microsoft.com/office/drawing/2014/main" id="{CD28FD54-698D-4BAD-92FC-2897067450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39">
                <a:extLst>
                  <a:ext uri="{FF2B5EF4-FFF2-40B4-BE49-F238E27FC236}">
                    <a16:creationId xmlns:a16="http://schemas.microsoft.com/office/drawing/2014/main" id="{47EFA16F-61E8-404C-840D-A8AE44F51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0">
                <a:extLst>
                  <a:ext uri="{FF2B5EF4-FFF2-40B4-BE49-F238E27FC236}">
                    <a16:creationId xmlns:a16="http://schemas.microsoft.com/office/drawing/2014/main" id="{09E4A29B-6AEB-4F87-9189-F506B278A7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Rectangle 41">
                <a:extLst>
                  <a:ext uri="{FF2B5EF4-FFF2-40B4-BE49-F238E27FC236}">
                    <a16:creationId xmlns:a16="http://schemas.microsoft.com/office/drawing/2014/main" id="{338E5AEE-F711-46EB-9890-E720C8B85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/>
              <a:t>Spectral Forest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/>
              <a:t>Benjamin Reed, Hayden O'Reilly, Manolo Ortiz 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305" y="618518"/>
            <a:ext cx="4043106" cy="1478570"/>
          </a:xfrm>
        </p:spPr>
        <p:txBody>
          <a:bodyPr>
            <a:normAutofit/>
          </a:bodyPr>
          <a:lstStyle/>
          <a:p>
            <a:r>
              <a:rPr lang="en-US" sz="3200"/>
              <a:t>Introduction</a:t>
            </a:r>
          </a:p>
        </p:txBody>
      </p: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1" r="9209" b="-1"/>
          <a:stretch/>
        </p:blipFill>
        <p:spPr>
          <a:xfrm>
            <a:off x="-5596" y="1"/>
            <a:ext cx="6823163" cy="68579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304" y="2249487"/>
            <a:ext cx="4043107" cy="3541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/>
              <a:t>&gt;&gt;&gt; Traditional methods of measuring forest health can be cumbersome, time-consuming, and require significant labor.</a:t>
            </a:r>
          </a:p>
          <a:p>
            <a:pPr marL="0" indent="0">
              <a:buNone/>
            </a:pPr>
            <a:r>
              <a:rPr lang="en-US" sz="1800"/>
              <a:t>&gt;&gt;&gt; Calibrated Spectrometer allows for easy and remote data collection and storage; utilized to determine the condition of plants and trees.</a:t>
            </a:r>
          </a:p>
          <a:p>
            <a:pPr marL="0" indent="0">
              <a:buNone/>
            </a:pPr>
            <a:r>
              <a:rPr lang="en-US" sz="1800"/>
              <a:t>&gt;&gt;&gt; Implements a low-power, high-accuracy design with a custom PCB and automatic data storage.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B51E0E-EEA3-9291-AED2-4A6A6D2A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34" y="3754047"/>
            <a:ext cx="5510428" cy="230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77A71FEB-5C59-58B2-269C-FF747F89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5" y="797736"/>
            <a:ext cx="2332758" cy="17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group of microchips with different components&#10;&#10;Description automatically generated">
            <a:extLst>
              <a:ext uri="{FF2B5EF4-FFF2-40B4-BE49-F238E27FC236}">
                <a16:creationId xmlns:a16="http://schemas.microsoft.com/office/drawing/2014/main" id="{3B4471EE-9736-F3DA-F50A-22262439D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05" y="797737"/>
            <a:ext cx="2332757" cy="17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14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9869-1B3C-6527-8001-1E1C7DB8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 anchor="t"/>
          <a:lstStyle/>
          <a:p>
            <a:pPr algn="ctr"/>
            <a:r>
              <a:rPr lang="en-US"/>
              <a:t>Schematics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36326-349C-E14C-DEA3-34CBFF06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185" y="505871"/>
            <a:ext cx="8765629" cy="620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8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38" name="Rectangle 237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9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US" sz="3200"/>
              <a:t>Coding</a:t>
            </a:r>
          </a:p>
        </p:txBody>
      </p: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21" r="9209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241" name="Group 240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&gt;&gt;&gt; </a:t>
            </a:r>
            <a:r>
              <a:rPr lang="en-US" sz="1800" err="1"/>
              <a:t>MicroPython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&gt;&gt;&gt; Created 25 different functions/definitions</a:t>
            </a:r>
          </a:p>
          <a:p>
            <a:pPr marL="0" indent="0">
              <a:buNone/>
            </a:pPr>
            <a:r>
              <a:rPr lang="en-US" sz="1800"/>
              <a:t>&gt;&gt;&gt; More than 700 lines of code  </a:t>
            </a:r>
          </a:p>
          <a:p>
            <a:pPr marL="0" indent="0">
              <a:buNone/>
            </a:pPr>
            <a:r>
              <a:rPr lang="en-US" sz="1800"/>
              <a:t>&gt;&gt;&gt; GitHub for revision control</a:t>
            </a:r>
          </a:p>
        </p:txBody>
      </p:sp>
      <p:pic>
        <p:nvPicPr>
          <p:cNvPr id="6" name="Picture 5" descr="A computer chip with a snake&#10;&#10;Description automatically generated">
            <a:extLst>
              <a:ext uri="{FF2B5EF4-FFF2-40B4-BE49-F238E27FC236}">
                <a16:creationId xmlns:a16="http://schemas.microsoft.com/office/drawing/2014/main" id="{2932279B-CE42-707A-C018-819AF7B1E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85975" y="619688"/>
            <a:ext cx="3870919" cy="2822545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480A3F9-70D2-F02D-7208-953EFAC13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479518" y="4030663"/>
            <a:ext cx="4846320" cy="2726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98AB6-1D20-E066-5760-49EE3E01FB0B}"/>
              </a:ext>
            </a:extLst>
          </p:cNvPr>
          <p:cNvSpPr txBox="1"/>
          <p:nvPr/>
        </p:nvSpPr>
        <p:spPr>
          <a:xfrm>
            <a:off x="1479518" y="10888622"/>
            <a:ext cx="4846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lthub.ubc.ca/guides/github-instructor-guid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79" y="0"/>
            <a:ext cx="9905998" cy="1478570"/>
          </a:xfrm>
        </p:spPr>
        <p:txBody>
          <a:bodyPr anchor="t">
            <a:normAutofit/>
          </a:bodyPr>
          <a:lstStyle/>
          <a:p>
            <a:pPr algn="ctr"/>
            <a:r>
              <a:rPr lang="en-US" sz="3200"/>
              <a:t> Code Flow Chart</a:t>
            </a:r>
          </a:p>
        </p:txBody>
      </p:sp>
      <p:pic>
        <p:nvPicPr>
          <p:cNvPr id="11" name="Picture 10" descr="A diagram of a software development&#10;&#10;Description automatically generated">
            <a:extLst>
              <a:ext uri="{FF2B5EF4-FFF2-40B4-BE49-F238E27FC236}">
                <a16:creationId xmlns:a16="http://schemas.microsoft.com/office/drawing/2014/main" id="{02254F20-7024-D4CB-989E-A0FFCCC1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173" y="480586"/>
            <a:ext cx="2915874" cy="6297235"/>
          </a:xfrm>
          <a:prstGeom prst="rect">
            <a:avLst/>
          </a:prstGeom>
        </p:spPr>
      </p:pic>
      <p:pic>
        <p:nvPicPr>
          <p:cNvPr id="15" name="Picture 14" descr="A diagram of a number of samples&#10;&#10;Description automatically generated">
            <a:extLst>
              <a:ext uri="{FF2B5EF4-FFF2-40B4-BE49-F238E27FC236}">
                <a16:creationId xmlns:a16="http://schemas.microsoft.com/office/drawing/2014/main" id="{67B64B0A-E185-7C4F-0F6B-055239FB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047" y="477605"/>
            <a:ext cx="2749238" cy="6300216"/>
          </a:xfrm>
          <a:prstGeom prst="rect">
            <a:avLst/>
          </a:prstGeom>
        </p:spPr>
      </p:pic>
      <p:pic>
        <p:nvPicPr>
          <p:cNvPr id="4" name="Picture 3" descr="A diagram of a software process&#10;&#10;Description automatically generated with medium confidence">
            <a:extLst>
              <a:ext uri="{FF2B5EF4-FFF2-40B4-BE49-F238E27FC236}">
                <a16:creationId xmlns:a16="http://schemas.microsoft.com/office/drawing/2014/main" id="{5A97123D-DD57-5E9D-D5C5-3884D8453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047" y="477605"/>
            <a:ext cx="1606062" cy="63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5799-EE9A-3780-F803-27327811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 anchor="t"/>
          <a:lstStyle/>
          <a:p>
            <a:pPr algn="ctr"/>
            <a:r>
              <a:rPr lang="en-US"/>
              <a:t>Results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47E195-CBF7-07F3-F01D-4FB3ED21C101}"/>
              </a:ext>
            </a:extLst>
          </p:cNvPr>
          <p:cNvGrpSpPr/>
          <p:nvPr/>
        </p:nvGrpSpPr>
        <p:grpSpPr>
          <a:xfrm>
            <a:off x="627592" y="1609665"/>
            <a:ext cx="5455920" cy="4925537"/>
            <a:chOff x="640081" y="1630825"/>
            <a:chExt cx="5455920" cy="4925537"/>
          </a:xfrm>
        </p:grpSpPr>
        <p:pic>
          <p:nvPicPr>
            <p:cNvPr id="8" name="Picture 7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9C834AA1-82CF-A92D-6EA0-0FE1EAE6E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922" y="1630825"/>
              <a:ext cx="4578940" cy="2743200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1A2AF5F1-1C0D-42AE-157A-F7756D7215CE}"/>
                </a:ext>
              </a:extLst>
            </p:cNvPr>
            <p:cNvSpPr txBox="1">
              <a:spLocks/>
            </p:cNvSpPr>
            <p:nvPr/>
          </p:nvSpPr>
          <p:spPr>
            <a:xfrm>
              <a:off x="640081" y="4526280"/>
              <a:ext cx="5455920" cy="203008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/>
                <a:t>&gt;&gt;&gt; Output signal from the sensor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E0F86B-7DE7-0574-4CC6-2C16EC680420}"/>
              </a:ext>
            </a:extLst>
          </p:cNvPr>
          <p:cNvGrpSpPr/>
          <p:nvPr/>
        </p:nvGrpSpPr>
        <p:grpSpPr>
          <a:xfrm>
            <a:off x="5191829" y="1143000"/>
            <a:ext cx="6265603" cy="5998521"/>
            <a:chOff x="5301557" y="685800"/>
            <a:chExt cx="6265603" cy="5998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51F386-AFC8-7348-2F98-1DFA8046E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34545" y="685800"/>
              <a:ext cx="5120640" cy="3840480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1734EE0-1AA8-905B-AE93-646A1DB8DD71}"/>
                </a:ext>
              </a:extLst>
            </p:cNvPr>
            <p:cNvSpPr txBox="1">
              <a:spLocks/>
            </p:cNvSpPr>
            <p:nvPr/>
          </p:nvSpPr>
          <p:spPr>
            <a:xfrm>
              <a:off x="5301557" y="4654239"/>
              <a:ext cx="6265603" cy="203008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/>
                <a:t>	&gt;&gt;&gt; Data captured in a .csv file stored on the device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21BF2F-3D87-2731-FC92-90432213CFBA}"/>
              </a:ext>
            </a:extLst>
          </p:cNvPr>
          <p:cNvGrpSpPr/>
          <p:nvPr/>
        </p:nvGrpSpPr>
        <p:grpSpPr>
          <a:xfrm>
            <a:off x="631225" y="1609665"/>
            <a:ext cx="5455920" cy="4925537"/>
            <a:chOff x="-1244968" y="1741932"/>
            <a:chExt cx="5455920" cy="4925537"/>
          </a:xfrm>
        </p:grpSpPr>
        <p:pic>
          <p:nvPicPr>
            <p:cNvPr id="10" name="Picture 9" descr="A screen shot of a computer monitor&#10;&#10;Description automatically generated">
              <a:extLst>
                <a:ext uri="{FF2B5EF4-FFF2-40B4-BE49-F238E27FC236}">
                  <a16:creationId xmlns:a16="http://schemas.microsoft.com/office/drawing/2014/main" id="{2AA6CBD8-C66C-E702-C3DD-73C7EB930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17" t="-8949" r="4544" b="8949"/>
            <a:stretch/>
          </p:blipFill>
          <p:spPr>
            <a:xfrm>
              <a:off x="-1009187" y="1741932"/>
              <a:ext cx="4572000" cy="2743200"/>
            </a:xfrm>
            <a:prstGeom prst="rect">
              <a:avLst/>
            </a:prstGeom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6BF8FD5-930D-2A9A-5177-9AD11433FEAE}"/>
                </a:ext>
              </a:extLst>
            </p:cNvPr>
            <p:cNvSpPr txBox="1">
              <a:spLocks/>
            </p:cNvSpPr>
            <p:nvPr/>
          </p:nvSpPr>
          <p:spPr>
            <a:xfrm>
              <a:off x="-1244968" y="4637387"/>
              <a:ext cx="5455920" cy="203008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/>
                <a:t>&gt;&gt;&gt; Output signal from the sensor reading a peak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871C74-6221-BB44-40C2-108B853BC074}"/>
              </a:ext>
            </a:extLst>
          </p:cNvPr>
          <p:cNvGrpSpPr/>
          <p:nvPr/>
        </p:nvGrpSpPr>
        <p:grpSpPr>
          <a:xfrm>
            <a:off x="7735824" y="4087367"/>
            <a:ext cx="2717432" cy="466344"/>
            <a:chOff x="7735824" y="4087367"/>
            <a:chExt cx="2717432" cy="46634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7B18CD1-FDAA-3858-4D9B-46CDE2EC2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5824" y="4087367"/>
              <a:ext cx="0" cy="457200"/>
            </a:xfrm>
            <a:prstGeom prst="straightConnector1">
              <a:avLst/>
            </a:prstGeom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73CB233-7756-5673-3A01-2C74EADF8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2784" y="4096511"/>
              <a:ext cx="0" cy="457200"/>
            </a:xfrm>
            <a:prstGeom prst="straightConnector1">
              <a:avLst/>
            </a:prstGeom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C2584A-E174-22AC-B44E-ABFFFF2B0047}"/>
                </a:ext>
              </a:extLst>
            </p:cNvPr>
            <p:cNvSpPr txBox="1"/>
            <p:nvPr/>
          </p:nvSpPr>
          <p:spPr>
            <a:xfrm>
              <a:off x="7735824" y="4160519"/>
              <a:ext cx="2717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accent3"/>
                  </a:solidFill>
                </a:rPr>
                <a:t>400-1000 nm Wavelength</a:t>
              </a:r>
            </a:p>
          </p:txBody>
        </p:sp>
      </p:grpSp>
      <p:pic>
        <p:nvPicPr>
          <p:cNvPr id="28" name="Picture 27" descr="A graph showing a blue line&#10;&#10;Description automatically generated">
            <a:extLst>
              <a:ext uri="{FF2B5EF4-FFF2-40B4-BE49-F238E27FC236}">
                <a16:creationId xmlns:a16="http://schemas.microsoft.com/office/drawing/2014/main" id="{D7459D85-A986-D517-071E-3AF8B0A9C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758" y="1234440"/>
            <a:ext cx="499872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C61B-CA2E-1811-76D1-23DD86816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 anchor="t"/>
          <a:lstStyle/>
          <a:p>
            <a:pPr algn="ctr"/>
            <a:r>
              <a:rPr lang="en-US"/>
              <a:t>Conclusion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7469B-3671-0436-5C0F-E077C8FA5CBF}"/>
              </a:ext>
            </a:extLst>
          </p:cNvPr>
          <p:cNvSpPr txBox="1"/>
          <p:nvPr/>
        </p:nvSpPr>
        <p:spPr>
          <a:xfrm>
            <a:off x="1143001" y="1478570"/>
            <a:ext cx="9915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&gt;&gt;&gt; Spectrometer successfully records/graphs data, dynamically stores data, and can run off multiple power sources at a low power level. Can auto-tune integration and is situated for Wi-Fi usage.</a:t>
            </a:r>
          </a:p>
          <a:p>
            <a:endParaRPr lang="en-US"/>
          </a:p>
          <a:p>
            <a:r>
              <a:rPr lang="en-US"/>
              <a:t>&gt;&gt;&gt; Custom PCB and final code currently being optimized.</a:t>
            </a:r>
          </a:p>
          <a:p>
            <a:endParaRPr lang="en-US"/>
          </a:p>
          <a:p>
            <a:r>
              <a:rPr lang="en-US"/>
              <a:t>&gt;&gt;&gt; </a:t>
            </a:r>
            <a:r>
              <a:rPr lang="en-US" i="1"/>
              <a:t>In situ</a:t>
            </a:r>
            <a:r>
              <a:rPr lang="en-US"/>
              <a:t> physical testing required for future optimizations of physical assembly and calibration.</a:t>
            </a:r>
          </a:p>
        </p:txBody>
      </p:sp>
    </p:spTree>
    <p:extLst>
      <p:ext uri="{BB962C8B-B14F-4D97-AF65-F5344CB8AC3E}">
        <p14:creationId xmlns:p14="http://schemas.microsoft.com/office/powerpoint/2010/main" val="370560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E16E-9BED-4ADF-E4FB-44C72A14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360531"/>
            <a:ext cx="9905998" cy="1478570"/>
          </a:xfrm>
        </p:spPr>
        <p:txBody>
          <a:bodyPr/>
          <a:lstStyle/>
          <a:p>
            <a:pPr algn="ctr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985734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4C6BCC-A38B-4625-90E6-7D3BBA3909AE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0</TotalTime>
  <Words>202</Words>
  <Application>Microsoft Office PowerPoint</Application>
  <PresentationFormat>Widescreen</PresentationFormat>
  <Paragraphs>28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Tw Cen MT</vt:lpstr>
      <vt:lpstr>Circuit</vt:lpstr>
      <vt:lpstr>Spectral Forest</vt:lpstr>
      <vt:lpstr>Introduction</vt:lpstr>
      <vt:lpstr>Schematics </vt:lpstr>
      <vt:lpstr>Coding</vt:lpstr>
      <vt:lpstr> Code Flow Chart</vt:lpstr>
      <vt:lpstr>Results </vt:lpstr>
      <vt:lpstr>Conclusion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Spectral Forest</dc:title>
  <dc:creator>Manolo Ortiz</dc:creator>
  <cp:lastModifiedBy>Manolo Ortiz</cp:lastModifiedBy>
  <cp:revision>2</cp:revision>
  <dcterms:created xsi:type="dcterms:W3CDTF">2024-04-03T00:26:19Z</dcterms:created>
  <dcterms:modified xsi:type="dcterms:W3CDTF">2024-04-10T18:09:47Z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